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72" r:id="rId3"/>
    <p:sldId id="268" r:id="rId4"/>
    <p:sldId id="265" r:id="rId5"/>
    <p:sldId id="273" r:id="rId6"/>
    <p:sldId id="274" r:id="rId7"/>
    <p:sldId id="275" r:id="rId8"/>
    <p:sldId id="276" r:id="rId9"/>
    <p:sldId id="278" r:id="rId10"/>
    <p:sldId id="279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66"/>
    <a:srgbClr val="173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893" autoAdjust="0"/>
  </p:normalViewPr>
  <p:slideViewPr>
    <p:cSldViewPr snapToGrid="0" snapToObjects="1">
      <p:cViewPr varScale="1">
        <p:scale>
          <a:sx n="109" d="100"/>
          <a:sy n="109" d="100"/>
        </p:scale>
        <p:origin x="634" y="77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632FC8-B84E-465D-85D6-7A402AB0A83D}" type="datetimeFigureOut">
              <a:rPr lang="en-GB" smtClean="0"/>
              <a:t>05/12/2019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AD7FA9-EA88-4040-875A-4D939E9B71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995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Photo: Amazon.com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D7FA9-EA88-4040-875A-4D939E9B717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7892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4% </a:t>
            </a:r>
            <a:r>
              <a:rPr lang="de-DE" dirty="0" err="1"/>
              <a:t>of</a:t>
            </a:r>
            <a:r>
              <a:rPr lang="de-DE" dirty="0"/>
              <a:t> global </a:t>
            </a:r>
            <a:r>
              <a:rPr lang="de-DE" dirty="0" err="1"/>
              <a:t>turnover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maximum </a:t>
            </a:r>
            <a:r>
              <a:rPr lang="de-DE" dirty="0" err="1"/>
              <a:t>fine</a:t>
            </a:r>
            <a:r>
              <a:rPr lang="de-DE" dirty="0"/>
              <a:t> -&gt; </a:t>
            </a:r>
            <a:r>
              <a:rPr lang="de-DE" dirty="0" err="1"/>
              <a:t>might</a:t>
            </a:r>
            <a:r>
              <a:rPr lang="de-DE" dirty="0"/>
              <a:t> also </a:t>
            </a:r>
            <a:r>
              <a:rPr lang="de-DE" dirty="0" err="1"/>
              <a:t>become</a:t>
            </a:r>
            <a:r>
              <a:rPr lang="de-DE" dirty="0"/>
              <a:t> relevant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google</a:t>
            </a:r>
            <a:r>
              <a:rPr lang="de-DE" dirty="0"/>
              <a:t> and </a:t>
            </a:r>
            <a:r>
              <a:rPr lang="de-DE" dirty="0" err="1"/>
              <a:t>facebook</a:t>
            </a:r>
            <a:r>
              <a:rPr lang="de-DE" dirty="0"/>
              <a:t> at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 in time</a:t>
            </a:r>
          </a:p>
          <a:p>
            <a:pPr marL="171450" indent="-171450">
              <a:buFontTx/>
              <a:buChar char="-"/>
            </a:pPr>
            <a:r>
              <a:rPr lang="de-DE" dirty="0" err="1"/>
              <a:t>Currently</a:t>
            </a:r>
            <a:r>
              <a:rPr lang="de-DE" dirty="0"/>
              <a:t> not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interesting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them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D7FA9-EA88-4040-875A-4D939E9B717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301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56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87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10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01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09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21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254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143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65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198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733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C9A37-F6D9-1F4C-8FAF-9F733DF11164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F6629-EB3D-534B-9A06-60C368E35D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6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39134" y="1163415"/>
            <a:ext cx="74032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600" b="1" dirty="0" err="1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Scraping</a:t>
            </a:r>
            <a:r>
              <a:rPr lang="pl-PL" sz="3600" b="1" dirty="0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pl-PL" sz="3600" b="1" dirty="0" err="1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Future</a:t>
            </a:r>
            <a:endParaRPr lang="en-US" sz="3600" b="1" dirty="0">
              <a:solidFill>
                <a:schemeClr val="tx2">
                  <a:lumMod val="75000"/>
                </a:schemeClr>
              </a:solidFill>
              <a:latin typeface="Arial"/>
              <a:cs typeface="Arial"/>
            </a:endParaRPr>
          </a:p>
          <a:p>
            <a:r>
              <a:rPr lang="pl-PL" sz="2400" b="1" dirty="0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#</a:t>
            </a:r>
            <a:r>
              <a:rPr lang="pl-PL" sz="2400" b="1" dirty="0" err="1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jacksonbigdata</a:t>
            </a:r>
            <a:r>
              <a:rPr lang="pl-PL" sz="2400" b="1" dirty="0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r>
              <a:rPr lang="pl-PL" sz="2400" b="1" dirty="0" err="1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soothsaying</a:t>
            </a:r>
            <a:endParaRPr lang="en-US" sz="2400" b="1" dirty="0">
              <a:solidFill>
                <a:schemeClr val="tx2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00258" y="670753"/>
            <a:ext cx="7403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Garamond" panose="02020404030301010803" pitchFamily="18" charset="0"/>
                <a:cs typeface="Arial"/>
              </a:rPr>
              <a:t>Big Data and Global Policies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00258" y="2320599"/>
            <a:ext cx="3397877" cy="1221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endParaRPr lang="pl-PL" sz="1700" dirty="0">
              <a:solidFill>
                <a:schemeClr val="tx2">
                  <a:lumMod val="75000"/>
                </a:schemeClr>
              </a:solidFill>
              <a:latin typeface="Arial"/>
              <a:cs typeface="Arial"/>
            </a:endParaRPr>
          </a:p>
          <a:p>
            <a:pPr>
              <a:lnSpc>
                <a:spcPct val="110000"/>
              </a:lnSpc>
            </a:pPr>
            <a:endParaRPr lang="pl-PL" sz="1700" dirty="0">
              <a:solidFill>
                <a:schemeClr val="tx2">
                  <a:lumMod val="75000"/>
                </a:schemeClr>
              </a:solidFill>
              <a:latin typeface="Arial"/>
              <a:cs typeface="Arial"/>
            </a:endParaRPr>
          </a:p>
          <a:p>
            <a:pPr>
              <a:lnSpc>
                <a:spcPct val="110000"/>
              </a:lnSpc>
            </a:pPr>
            <a:r>
              <a:rPr lang="pl-PL" sz="1700" dirty="0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Piotr Drzewiecki</a:t>
            </a:r>
          </a:p>
          <a:p>
            <a:pPr>
              <a:lnSpc>
                <a:spcPct val="110000"/>
              </a:lnSpc>
            </a:pPr>
            <a:endParaRPr lang="en-US" sz="1700" dirty="0">
              <a:solidFill>
                <a:schemeClr val="tx2">
                  <a:lumMod val="7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49CEBA-CC54-4EF7-8DB0-47E40A34E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5385" y="2859207"/>
            <a:ext cx="694629" cy="4252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D0166D-BD65-4F62-B729-0761FF1B96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9846" y="237322"/>
            <a:ext cx="2048828" cy="25717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844D1B-6788-4B39-8B42-7C37F6A28A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1417" y="2152158"/>
            <a:ext cx="2400765" cy="240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27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8596B-E9C2-41B7-AEED-01CA7CD96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211" y="137762"/>
            <a:ext cx="3364063" cy="898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100" dirty="0">
                <a:solidFill>
                  <a:srgbClr val="003366"/>
                </a:solidFill>
              </a:rPr>
              <a:t>Trivia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A6017A-ECFC-491A-8922-66EA27691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35" y="137763"/>
            <a:ext cx="2295344" cy="34430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6F7CD5-2887-4ED4-BC9A-5E10ADA918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2722" y="146622"/>
            <a:ext cx="8638429" cy="48591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DF1D97-77A4-45D1-8464-D76C8B8D5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078" y="1682009"/>
            <a:ext cx="2295343" cy="323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12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327A4-4275-4B16-9BDB-48E592C467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3600" dirty="0" err="1">
                <a:solidFill>
                  <a:srgbClr val="003366"/>
                </a:solidFill>
              </a:rPr>
              <a:t>Roadmap</a:t>
            </a:r>
            <a:endParaRPr lang="en-GB" sz="3600" dirty="0">
              <a:solidFill>
                <a:srgbClr val="00336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97D1F-E15C-4652-8F1C-46D14941D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pl-PL" dirty="0" err="1">
                <a:solidFill>
                  <a:srgbClr val="003366"/>
                </a:solidFill>
              </a:rPr>
              <a:t>Previous</a:t>
            </a:r>
            <a:r>
              <a:rPr lang="pl-PL" dirty="0">
                <a:solidFill>
                  <a:srgbClr val="003366"/>
                </a:solidFill>
              </a:rPr>
              <a:t> </a:t>
            </a:r>
            <a:r>
              <a:rPr lang="pl-PL" dirty="0" err="1">
                <a:solidFill>
                  <a:srgbClr val="003366"/>
                </a:solidFill>
              </a:rPr>
              <a:t>project</a:t>
            </a:r>
            <a:endParaRPr lang="pl-PL" dirty="0">
              <a:solidFill>
                <a:srgbClr val="003366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pl-PL" dirty="0" err="1">
                <a:solidFill>
                  <a:srgbClr val="003366"/>
                </a:solidFill>
              </a:rPr>
              <a:t>Current</a:t>
            </a:r>
            <a:r>
              <a:rPr lang="pl-PL" dirty="0">
                <a:solidFill>
                  <a:srgbClr val="003366"/>
                </a:solidFill>
              </a:rPr>
              <a:t> </a:t>
            </a:r>
            <a:r>
              <a:rPr lang="pl-PL" dirty="0" err="1">
                <a:solidFill>
                  <a:srgbClr val="003366"/>
                </a:solidFill>
              </a:rPr>
              <a:t>project</a:t>
            </a:r>
            <a:r>
              <a:rPr lang="pl-PL" dirty="0">
                <a:solidFill>
                  <a:srgbClr val="003366"/>
                </a:solidFill>
              </a:rPr>
              <a:t> – </a:t>
            </a:r>
            <a:r>
              <a:rPr lang="pl-PL" dirty="0" err="1">
                <a:solidFill>
                  <a:srgbClr val="003366"/>
                </a:solidFill>
              </a:rPr>
              <a:t>aim</a:t>
            </a:r>
            <a:r>
              <a:rPr lang="pl-PL" dirty="0">
                <a:solidFill>
                  <a:srgbClr val="003366"/>
                </a:solidFill>
              </a:rPr>
              <a:t>, </a:t>
            </a:r>
            <a:r>
              <a:rPr lang="pl-PL" dirty="0" err="1">
                <a:solidFill>
                  <a:srgbClr val="003366"/>
                </a:solidFill>
              </a:rPr>
              <a:t>dataset</a:t>
            </a:r>
            <a:r>
              <a:rPr lang="pl-PL" dirty="0">
                <a:solidFill>
                  <a:srgbClr val="003366"/>
                </a:solidFill>
              </a:rPr>
              <a:t>, </a:t>
            </a:r>
            <a:r>
              <a:rPr lang="pl-PL" dirty="0" err="1">
                <a:solidFill>
                  <a:srgbClr val="003366"/>
                </a:solidFill>
              </a:rPr>
              <a:t>hypothesis</a:t>
            </a:r>
            <a:endParaRPr lang="pl-PL" dirty="0">
              <a:solidFill>
                <a:srgbClr val="003366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rgbClr val="003366"/>
                </a:solidFill>
              </a:rPr>
              <a:t>The </a:t>
            </a:r>
            <a:r>
              <a:rPr lang="pl-PL" dirty="0" err="1">
                <a:solidFill>
                  <a:srgbClr val="003366"/>
                </a:solidFill>
              </a:rPr>
              <a:t>magic</a:t>
            </a:r>
            <a:r>
              <a:rPr lang="pl-PL" dirty="0">
                <a:solidFill>
                  <a:srgbClr val="003366"/>
                </a:solidFill>
              </a:rPr>
              <a:t> </a:t>
            </a:r>
            <a:r>
              <a:rPr lang="pl-PL" dirty="0" err="1">
                <a:solidFill>
                  <a:srgbClr val="003366"/>
                </a:solidFill>
              </a:rPr>
              <a:t>behind</a:t>
            </a:r>
            <a:r>
              <a:rPr lang="pl-PL" dirty="0">
                <a:solidFill>
                  <a:srgbClr val="003366"/>
                </a:solidFill>
              </a:rPr>
              <a:t> – </a:t>
            </a:r>
            <a:r>
              <a:rPr lang="pl-PL" dirty="0" err="1">
                <a:solidFill>
                  <a:srgbClr val="003366"/>
                </a:solidFill>
              </a:rPr>
              <a:t>creating</a:t>
            </a:r>
            <a:r>
              <a:rPr lang="pl-PL" dirty="0">
                <a:solidFill>
                  <a:srgbClr val="003366"/>
                </a:solidFill>
              </a:rPr>
              <a:t> </a:t>
            </a:r>
            <a:r>
              <a:rPr lang="pl-PL" dirty="0" err="1">
                <a:solidFill>
                  <a:srgbClr val="003366"/>
                </a:solidFill>
              </a:rPr>
              <a:t>dataset</a:t>
            </a:r>
            <a:endParaRPr lang="pl-PL" dirty="0">
              <a:solidFill>
                <a:srgbClr val="003366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rgbClr val="003366"/>
                </a:solidFill>
              </a:rPr>
              <a:t>Analysis </a:t>
            </a:r>
            <a:r>
              <a:rPr lang="pl-PL" dirty="0" err="1">
                <a:solidFill>
                  <a:srgbClr val="003366"/>
                </a:solidFill>
              </a:rPr>
              <a:t>results</a:t>
            </a:r>
            <a:endParaRPr lang="pl-PL" dirty="0">
              <a:solidFill>
                <a:srgbClr val="003366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pl-PL" dirty="0">
                <a:solidFill>
                  <a:srgbClr val="003366"/>
                </a:solidFill>
              </a:rPr>
              <a:t>Trivia</a:t>
            </a:r>
            <a:endParaRPr lang="en-GB" dirty="0">
              <a:solidFill>
                <a:srgbClr val="00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59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0E25C-19A2-4F55-B2D5-3EBA165CD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544018"/>
          </a:xfrm>
        </p:spPr>
        <p:txBody>
          <a:bodyPr>
            <a:noAutofit/>
          </a:bodyPr>
          <a:lstStyle/>
          <a:p>
            <a:r>
              <a:rPr lang="pl-PL" sz="3600" dirty="0">
                <a:solidFill>
                  <a:srgbClr val="003366"/>
                </a:solidFill>
                <a:latin typeface="+mn-lt"/>
              </a:rPr>
              <a:t>The </a:t>
            </a:r>
            <a:r>
              <a:rPr lang="pl-PL" sz="3600" dirty="0" err="1">
                <a:solidFill>
                  <a:srgbClr val="003366"/>
                </a:solidFill>
                <a:latin typeface="+mn-lt"/>
              </a:rPr>
              <a:t>things</a:t>
            </a:r>
            <a:r>
              <a:rPr lang="pl-PL" sz="3600" dirty="0">
                <a:solidFill>
                  <a:srgbClr val="003366"/>
                </a:solidFill>
                <a:latin typeface="+mn-lt"/>
              </a:rPr>
              <a:t> of the past</a:t>
            </a:r>
            <a:endParaRPr lang="en-GB" sz="3600" dirty="0">
              <a:solidFill>
                <a:srgbClr val="003366"/>
              </a:solidFill>
              <a:latin typeface="+mn-lt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298F15E-3ED1-489B-96AB-F6F535FE63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334" y="999428"/>
            <a:ext cx="4118037" cy="3394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E42FF9-1A8C-4B0B-A4F4-EB5B2489E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7659" y="999428"/>
            <a:ext cx="4564566" cy="33940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79B5629-5751-4761-B274-95B790DC1E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775" y="828617"/>
            <a:ext cx="8980450" cy="60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528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82554-4D8E-4693-AA3B-62F2459F8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Autofit/>
          </a:bodyPr>
          <a:lstStyle/>
          <a:p>
            <a:r>
              <a:rPr lang="pl-PL" sz="3600">
                <a:solidFill>
                  <a:srgbClr val="003366"/>
                </a:solidFill>
                <a:latin typeface="+mn-lt"/>
              </a:rPr>
              <a:t>Future seen from the past</a:t>
            </a:r>
            <a:endParaRPr lang="en-GB" sz="3600" dirty="0">
              <a:solidFill>
                <a:srgbClr val="003366"/>
              </a:solidFill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A120CF-0A8C-473C-B74F-3C4D8BDF5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063229"/>
            <a:ext cx="4040188" cy="353139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>
                <a:solidFill>
                  <a:srgbClr val="003366"/>
                </a:solidFill>
              </a:rPr>
              <a:t>What?</a:t>
            </a:r>
          </a:p>
          <a:p>
            <a:r>
              <a:rPr lang="en-US" sz="2200">
                <a:solidFill>
                  <a:srgbClr val="003366"/>
                </a:solidFill>
              </a:rPr>
              <a:t>Plot of all the movies about future (573 data points) – „2001: Space Odyssey” to „Zombie Strippers”</a:t>
            </a:r>
          </a:p>
          <a:p>
            <a:pPr marL="0" indent="0">
              <a:buNone/>
            </a:pPr>
            <a:r>
              <a:rPr lang="en-US" sz="2200">
                <a:solidFill>
                  <a:srgbClr val="003366"/>
                </a:solidFill>
              </a:rPr>
              <a:t>Why?</a:t>
            </a:r>
          </a:p>
          <a:p>
            <a:r>
              <a:rPr lang="en-US" sz="2200">
                <a:solidFill>
                  <a:srgbClr val="003366"/>
                </a:solidFill>
              </a:rPr>
              <a:t>To determine what lays ahead, and what it says about us now.</a:t>
            </a:r>
          </a:p>
          <a:p>
            <a:pPr marL="457200" lvl="1" indent="0">
              <a:buNone/>
            </a:pPr>
            <a:endParaRPr lang="en-US" sz="24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BB1451F-41DA-4AAB-AEA3-10119FBB7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0220" y="1357532"/>
            <a:ext cx="4380475" cy="235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387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4">
            <a:extLst>
              <a:ext uri="{FF2B5EF4-FFF2-40B4-BE49-F238E27FC236}">
                <a16:creationId xmlns:a16="http://schemas.microsoft.com/office/drawing/2014/main" id="{9425D4AB-CD98-4DD6-9398-3C8961DE0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9301" y="0"/>
            <a:ext cx="5664699" cy="51435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16">
            <a:extLst>
              <a:ext uri="{FF2B5EF4-FFF2-40B4-BE49-F238E27FC236}">
                <a16:creationId xmlns:a16="http://schemas.microsoft.com/office/drawing/2014/main" id="{97818316-E7CB-4E73-AF79-E9CAB873E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B02EDD-AAC0-4451-A671-B25E4DE25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103" y="383799"/>
            <a:ext cx="3590692" cy="13089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600" dirty="0">
                <a:solidFill>
                  <a:srgbClr val="003366"/>
                </a:solidFill>
              </a:rPr>
              <a:t>Tools of torment</a:t>
            </a:r>
          </a:p>
        </p:txBody>
      </p:sp>
      <p:sp>
        <p:nvSpPr>
          <p:cNvPr id="26" name="Oval 18">
            <a:extLst>
              <a:ext uri="{FF2B5EF4-FFF2-40B4-BE49-F238E27FC236}">
                <a16:creationId xmlns:a16="http://schemas.microsoft.com/office/drawing/2014/main" id="{D8B47C9F-A960-4902-8507-38F18DD3D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0021" y="383799"/>
            <a:ext cx="1393227" cy="1393227"/>
          </a:xfrm>
          <a:prstGeom prst="ellipse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1EC0FD-364F-44FC-BC8D-8A4083C87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9413" y="841802"/>
            <a:ext cx="954443" cy="47722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F7AA02-0944-416F-8176-5372D0674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926" y="1816261"/>
            <a:ext cx="3473420" cy="2729467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571500" defTabSz="914400">
              <a:lnSpc>
                <a:spcPct val="90000"/>
              </a:lnSpc>
              <a:buFont typeface="+mj-lt"/>
              <a:buAutoNum type="arabicPeriod"/>
            </a:pPr>
            <a:r>
              <a:rPr lang="en-US" sz="2200" dirty="0">
                <a:solidFill>
                  <a:srgbClr val="003366"/>
                </a:solidFill>
              </a:rPr>
              <a:t>Scraping tables</a:t>
            </a:r>
          </a:p>
          <a:p>
            <a:pPr marL="971550" lvl="1" indent="-342900" defTabSz="914400">
              <a:lnSpc>
                <a:spcPct val="90000"/>
              </a:lnSpc>
            </a:pPr>
            <a:r>
              <a:rPr lang="en-US" sz="2200" dirty="0">
                <a:solidFill>
                  <a:srgbClr val="003366"/>
                </a:solidFill>
              </a:rPr>
              <a:t>Beautiful soup</a:t>
            </a:r>
          </a:p>
          <a:p>
            <a:pPr marL="571500" defTabSz="914400">
              <a:lnSpc>
                <a:spcPct val="90000"/>
              </a:lnSpc>
              <a:buFont typeface="+mj-lt"/>
              <a:buAutoNum type="arabicPeriod"/>
            </a:pPr>
            <a:r>
              <a:rPr lang="en-US" sz="2200" dirty="0">
                <a:solidFill>
                  <a:srgbClr val="003366"/>
                </a:solidFill>
              </a:rPr>
              <a:t>Using Wikipedia API</a:t>
            </a:r>
          </a:p>
          <a:p>
            <a:pPr marL="571500" defTabSz="914400">
              <a:lnSpc>
                <a:spcPct val="90000"/>
              </a:lnSpc>
              <a:buFont typeface="+mj-lt"/>
              <a:buAutoNum type="arabicPeriod"/>
            </a:pPr>
            <a:r>
              <a:rPr lang="en-US" sz="2200" dirty="0">
                <a:solidFill>
                  <a:srgbClr val="003366"/>
                </a:solidFill>
              </a:rPr>
              <a:t>Sentiment analysis</a:t>
            </a:r>
          </a:p>
          <a:p>
            <a:pPr marL="857250" lvl="1" indent="-342900" defTabSz="914400">
              <a:lnSpc>
                <a:spcPct val="90000"/>
              </a:lnSpc>
            </a:pPr>
            <a:r>
              <a:rPr lang="en-US" sz="2200" dirty="0">
                <a:solidFill>
                  <a:srgbClr val="003366"/>
                </a:solidFill>
              </a:rPr>
              <a:t>LIWC</a:t>
            </a:r>
          </a:p>
          <a:p>
            <a:pPr marL="571500" defTabSz="914400">
              <a:lnSpc>
                <a:spcPct val="90000"/>
              </a:lnSpc>
              <a:buFont typeface="+mj-lt"/>
              <a:buAutoNum type="arabicPeriod"/>
            </a:pPr>
            <a:r>
              <a:rPr lang="en-US" sz="2200" dirty="0">
                <a:solidFill>
                  <a:srgbClr val="003366"/>
                </a:solidFill>
              </a:rPr>
              <a:t>Visualization</a:t>
            </a:r>
          </a:p>
          <a:p>
            <a:pPr marL="971550" lvl="1" indent="-342900" defTabSz="914400">
              <a:lnSpc>
                <a:spcPct val="90000"/>
              </a:lnSpc>
            </a:pPr>
            <a:r>
              <a:rPr lang="en-US" sz="2200" dirty="0">
                <a:solidFill>
                  <a:srgbClr val="003366"/>
                </a:solidFill>
              </a:rPr>
              <a:t>Tableau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4E15E95-445D-4A45-BC1E-8468CE170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757" y="2200183"/>
            <a:ext cx="2053407" cy="2053407"/>
          </a:xfrm>
          <a:prstGeom prst="ellipse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75">
            <a:extLst>
              <a:ext uri="{FF2B5EF4-FFF2-40B4-BE49-F238E27FC236}">
                <a16:creationId xmlns:a16="http://schemas.microsoft.com/office/drawing/2014/main" id="{133B9781-B73C-44F8-97CB-D1807A63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2497" y="-19914"/>
            <a:ext cx="3061503" cy="2571749"/>
          </a:xfrm>
          <a:custGeom>
            <a:avLst/>
            <a:gdLst>
              <a:gd name="connsiteX0" fmla="*/ 350681 w 4082004"/>
              <a:gd name="connsiteY0" fmla="*/ 0 h 3428999"/>
              <a:gd name="connsiteX1" fmla="*/ 4082004 w 4082004"/>
              <a:gd name="connsiteY1" fmla="*/ 0 h 3428999"/>
              <a:gd name="connsiteX2" fmla="*/ 4082004 w 4082004"/>
              <a:gd name="connsiteY2" fmla="*/ 2444823 h 3428999"/>
              <a:gd name="connsiteX3" fmla="*/ 4081788 w 4082004"/>
              <a:gd name="connsiteY3" fmla="*/ 2445178 h 3428999"/>
              <a:gd name="connsiteX4" fmla="*/ 2231442 w 4082004"/>
              <a:gd name="connsiteY4" fmla="*/ 3428999 h 3428999"/>
              <a:gd name="connsiteX5" fmla="*/ 0 w 4082004"/>
              <a:gd name="connsiteY5" fmla="*/ 1197557 h 3428999"/>
              <a:gd name="connsiteX6" fmla="*/ 269323 w 4082004"/>
              <a:gd name="connsiteY6" fmla="*/ 133920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82004" h="3428999">
                <a:moveTo>
                  <a:pt x="350681" y="0"/>
                </a:moveTo>
                <a:lnTo>
                  <a:pt x="4082004" y="0"/>
                </a:lnTo>
                <a:lnTo>
                  <a:pt x="4082004" y="2444823"/>
                </a:lnTo>
                <a:lnTo>
                  <a:pt x="4081788" y="2445178"/>
                </a:lnTo>
                <a:cubicBezTo>
                  <a:pt x="3680782" y="3038745"/>
                  <a:pt x="3001686" y="3428999"/>
                  <a:pt x="2231442" y="3428999"/>
                </a:cubicBezTo>
                <a:cubicBezTo>
                  <a:pt x="999051" y="3428999"/>
                  <a:pt x="0" y="2429948"/>
                  <a:pt x="0" y="1197557"/>
                </a:cubicBezTo>
                <a:cubicBezTo>
                  <a:pt x="0" y="812435"/>
                  <a:pt x="97564" y="450100"/>
                  <a:pt x="269323" y="13392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4B267F-5D4D-4F2B-AED7-C79C97AA2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4361" y="447612"/>
            <a:ext cx="2413000" cy="11618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EAF143-F4A7-454E-9F66-0C75E0CC43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6925" y="2862256"/>
            <a:ext cx="1389072" cy="729262"/>
          </a:xfrm>
          <a:prstGeom prst="rect">
            <a:avLst/>
          </a:prstGeom>
        </p:spPr>
      </p:pic>
      <p:sp>
        <p:nvSpPr>
          <p:cNvPr id="25" name="Freeform 79">
            <a:extLst>
              <a:ext uri="{FF2B5EF4-FFF2-40B4-BE49-F238E27FC236}">
                <a16:creationId xmlns:a16="http://schemas.microsoft.com/office/drawing/2014/main" id="{1FCEDCAD-7B1A-4AE2-818E-D93A4875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2713" y="3245210"/>
            <a:ext cx="2301287" cy="1905397"/>
          </a:xfrm>
          <a:custGeom>
            <a:avLst/>
            <a:gdLst>
              <a:gd name="connsiteX0" fmla="*/ 1612418 w 3068382"/>
              <a:gd name="connsiteY0" fmla="*/ 0 h 2540529"/>
              <a:gd name="connsiteX1" fmla="*/ 3030226 w 3068382"/>
              <a:gd name="connsiteY1" fmla="*/ 843844 h 2540529"/>
              <a:gd name="connsiteX2" fmla="*/ 3068382 w 3068382"/>
              <a:gd name="connsiteY2" fmla="*/ 923051 h 2540529"/>
              <a:gd name="connsiteX3" fmla="*/ 3068382 w 3068382"/>
              <a:gd name="connsiteY3" fmla="*/ 2301785 h 2540529"/>
              <a:gd name="connsiteX4" fmla="*/ 3030226 w 3068382"/>
              <a:gd name="connsiteY4" fmla="*/ 2380992 h 2540529"/>
              <a:gd name="connsiteX5" fmla="*/ 2949460 w 3068382"/>
              <a:gd name="connsiteY5" fmla="*/ 2513937 h 2540529"/>
              <a:gd name="connsiteX6" fmla="*/ 2929575 w 3068382"/>
              <a:gd name="connsiteY6" fmla="*/ 2540529 h 2540529"/>
              <a:gd name="connsiteX7" fmla="*/ 295261 w 3068382"/>
              <a:gd name="connsiteY7" fmla="*/ 2540529 h 2540529"/>
              <a:gd name="connsiteX8" fmla="*/ 275376 w 3068382"/>
              <a:gd name="connsiteY8" fmla="*/ 2513937 h 2540529"/>
              <a:gd name="connsiteX9" fmla="*/ 0 w 3068382"/>
              <a:gd name="connsiteY9" fmla="*/ 1612418 h 2540529"/>
              <a:gd name="connsiteX10" fmla="*/ 1612418 w 3068382"/>
              <a:gd name="connsiteY10" fmla="*/ 0 h 2540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68382" h="2540529">
                <a:moveTo>
                  <a:pt x="1612418" y="0"/>
                </a:moveTo>
                <a:cubicBezTo>
                  <a:pt x="2224646" y="0"/>
                  <a:pt x="2757180" y="341213"/>
                  <a:pt x="3030226" y="843844"/>
                </a:cubicBezTo>
                <a:lnTo>
                  <a:pt x="3068382" y="923051"/>
                </a:lnTo>
                <a:lnTo>
                  <a:pt x="3068382" y="2301785"/>
                </a:lnTo>
                <a:lnTo>
                  <a:pt x="3030226" y="2380992"/>
                </a:lnTo>
                <a:cubicBezTo>
                  <a:pt x="3005403" y="2426686"/>
                  <a:pt x="2978437" y="2471046"/>
                  <a:pt x="2949460" y="2513937"/>
                </a:cubicBezTo>
                <a:lnTo>
                  <a:pt x="2929575" y="2540529"/>
                </a:lnTo>
                <a:lnTo>
                  <a:pt x="295261" y="2540529"/>
                </a:lnTo>
                <a:lnTo>
                  <a:pt x="275376" y="2513937"/>
                </a:lnTo>
                <a:cubicBezTo>
                  <a:pt x="101518" y="2256593"/>
                  <a:pt x="0" y="1946361"/>
                  <a:pt x="0" y="1612418"/>
                </a:cubicBezTo>
                <a:cubicBezTo>
                  <a:pt x="0" y="721904"/>
                  <a:pt x="721904" y="0"/>
                  <a:pt x="1612418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42F955-416D-4482-9DD7-B1BF243F37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55034" y="3995763"/>
            <a:ext cx="1759016" cy="761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944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8076B-E29D-456F-973F-8030B3FFF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dirty="0">
                <a:solidFill>
                  <a:srgbClr val="003366"/>
                </a:solidFill>
              </a:rPr>
              <a:t>Psalm 19:12 Who can discern his own errors?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D71F0B-9AB2-4EC1-847D-0F57E9B6BF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199" y="1146518"/>
            <a:ext cx="8349176" cy="147710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l-PL" sz="2200" dirty="0">
                <a:solidFill>
                  <a:srgbClr val="003366"/>
                </a:solidFill>
              </a:rPr>
              <a:t>API and the </a:t>
            </a:r>
            <a:r>
              <a:rPr lang="pl-PL" sz="2200" dirty="0" err="1">
                <a:solidFill>
                  <a:srgbClr val="003366"/>
                </a:solidFill>
              </a:rPr>
              <a:t>tables</a:t>
            </a:r>
            <a:r>
              <a:rPr lang="pl-PL" sz="2200" dirty="0">
                <a:solidFill>
                  <a:srgbClr val="003366"/>
                </a:solidFill>
              </a:rPr>
              <a:t>					To </a:t>
            </a:r>
            <a:r>
              <a:rPr lang="pl-PL" sz="2200" dirty="0" err="1">
                <a:solidFill>
                  <a:srgbClr val="003366"/>
                </a:solidFill>
              </a:rPr>
              <a:t>add</a:t>
            </a:r>
            <a:r>
              <a:rPr lang="pl-PL" sz="2200" dirty="0">
                <a:solidFill>
                  <a:srgbClr val="003366"/>
                </a:solidFill>
              </a:rPr>
              <a:t> </a:t>
            </a:r>
            <a:r>
              <a:rPr lang="pl-PL" sz="2200" dirty="0" err="1">
                <a:solidFill>
                  <a:srgbClr val="003366"/>
                </a:solidFill>
              </a:rPr>
              <a:t>or</a:t>
            </a:r>
            <a:r>
              <a:rPr lang="pl-PL" sz="2200" dirty="0">
                <a:solidFill>
                  <a:srgbClr val="003366"/>
                </a:solidFill>
              </a:rPr>
              <a:t> not to </a:t>
            </a:r>
            <a:r>
              <a:rPr lang="pl-PL" sz="2200" dirty="0" err="1">
                <a:solidFill>
                  <a:srgbClr val="003366"/>
                </a:solidFill>
              </a:rPr>
              <a:t>write</a:t>
            </a:r>
            <a:endParaRPr lang="pl-PL" sz="2200" dirty="0">
              <a:solidFill>
                <a:srgbClr val="003366"/>
              </a:solidFill>
            </a:endParaRPr>
          </a:p>
          <a:p>
            <a:pPr marL="0" indent="0" algn="ctr">
              <a:buNone/>
            </a:pPr>
            <a:r>
              <a:rPr lang="pl-PL" sz="2200" dirty="0">
                <a:solidFill>
                  <a:srgbClr val="003366"/>
                </a:solidFill>
              </a:rPr>
              <a:t>NONE </a:t>
            </a:r>
            <a:r>
              <a:rPr lang="pl-PL" sz="2200" dirty="0" err="1">
                <a:solidFill>
                  <a:srgbClr val="003366"/>
                </a:solidFill>
              </a:rPr>
              <a:t>results</a:t>
            </a:r>
            <a:endParaRPr lang="pl-PL" sz="2200" dirty="0">
              <a:solidFill>
                <a:srgbClr val="003366"/>
              </a:solidFill>
            </a:endParaRPr>
          </a:p>
          <a:p>
            <a:pPr marL="0" indent="0" algn="ctr">
              <a:buNone/>
            </a:pPr>
            <a:r>
              <a:rPr lang="pl-PL" sz="2200" dirty="0">
                <a:solidFill>
                  <a:srgbClr val="003366"/>
                </a:solidFill>
              </a:rPr>
              <a:t>UTF-8 – </a:t>
            </a:r>
            <a:r>
              <a:rPr lang="pl-PL" sz="2200" dirty="0" err="1">
                <a:solidFill>
                  <a:srgbClr val="003366"/>
                </a:solidFill>
              </a:rPr>
              <a:t>why</a:t>
            </a:r>
            <a:r>
              <a:rPr lang="pl-PL" sz="2200" dirty="0">
                <a:solidFill>
                  <a:srgbClr val="003366"/>
                </a:solidFill>
              </a:rPr>
              <a:t> </a:t>
            </a:r>
            <a:r>
              <a:rPr lang="pl-PL" sz="2200" dirty="0" err="1">
                <a:solidFill>
                  <a:srgbClr val="003366"/>
                </a:solidFill>
              </a:rPr>
              <a:t>so</a:t>
            </a:r>
            <a:r>
              <a:rPr lang="pl-PL" sz="2200" dirty="0">
                <a:solidFill>
                  <a:srgbClr val="003366"/>
                </a:solidFill>
              </a:rPr>
              <a:t> </a:t>
            </a:r>
            <a:r>
              <a:rPr lang="pl-PL" sz="2200" dirty="0" err="1">
                <a:solidFill>
                  <a:srgbClr val="003366"/>
                </a:solidFill>
              </a:rPr>
              <a:t>fancy</a:t>
            </a:r>
            <a:r>
              <a:rPr lang="pl-PL" sz="2200" dirty="0">
                <a:solidFill>
                  <a:srgbClr val="003366"/>
                </a:solidFill>
              </a:rPr>
              <a:t> </a:t>
            </a:r>
            <a:r>
              <a:rPr lang="pl-PL" sz="2200" dirty="0" err="1">
                <a:solidFill>
                  <a:srgbClr val="003366"/>
                </a:solidFill>
              </a:rPr>
              <a:t>names</a:t>
            </a:r>
            <a:r>
              <a:rPr lang="pl-PL" sz="2200" dirty="0">
                <a:solidFill>
                  <a:srgbClr val="003366"/>
                </a:solidFill>
              </a:rPr>
              <a:t>?</a:t>
            </a:r>
          </a:p>
          <a:p>
            <a:pPr marL="0" indent="0" algn="ctr">
              <a:buNone/>
            </a:pPr>
            <a:r>
              <a:rPr lang="pl-PL" sz="2200" dirty="0" err="1">
                <a:solidFill>
                  <a:srgbClr val="003366"/>
                </a:solidFill>
              </a:rPr>
              <a:t>nampy</a:t>
            </a:r>
            <a:r>
              <a:rPr lang="pl-PL" sz="2200" dirty="0">
                <a:solidFill>
                  <a:srgbClr val="003366"/>
                </a:solidFill>
              </a:rPr>
              <a:t> </a:t>
            </a:r>
            <a:r>
              <a:rPr lang="pl-PL" sz="2200" dirty="0" err="1">
                <a:solidFill>
                  <a:srgbClr val="003366"/>
                </a:solidFill>
              </a:rPr>
              <a:t>is</a:t>
            </a:r>
            <a:r>
              <a:rPr lang="pl-PL" sz="2200" dirty="0">
                <a:solidFill>
                  <a:srgbClr val="003366"/>
                </a:solidFill>
              </a:rPr>
              <a:t> </a:t>
            </a:r>
            <a:r>
              <a:rPr lang="pl-PL" sz="2200" dirty="0" err="1">
                <a:solidFill>
                  <a:srgbClr val="003366"/>
                </a:solidFill>
              </a:rPr>
              <a:t>nampy</a:t>
            </a:r>
            <a:endParaRPr lang="en-GB" sz="2200" dirty="0">
              <a:solidFill>
                <a:srgbClr val="00336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B56B89-B1C7-44D8-A3A4-BA54480D4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923" y="2827606"/>
            <a:ext cx="6309360" cy="172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070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A497F-E468-4E7C-9C61-F97975855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490" y="273843"/>
            <a:ext cx="3840085" cy="12695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dirty="0">
                <a:solidFill>
                  <a:srgbClr val="003366"/>
                </a:solidFill>
              </a:rPr>
              <a:t>Hypotheses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490" y="1737360"/>
            <a:ext cx="3429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D7081D-CC3E-4E9C-971E-4FD6BD96E1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1490" y="1931275"/>
            <a:ext cx="3840085" cy="2596671"/>
          </a:xfrm>
        </p:spPr>
        <p:txBody>
          <a:bodyPr vert="horz" lIns="91440" tIns="45720" rIns="91440" bIns="45720" rtlCol="0">
            <a:no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3366"/>
                </a:solidFill>
              </a:rPr>
              <a:t>Future is grim, because „bad news is good news”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3366"/>
                </a:solidFill>
              </a:rPr>
              <a:t>Future is male, like 85% script writers </a:t>
            </a:r>
            <a:r>
              <a:rPr lang="en-US" sz="2200">
                <a:solidFill>
                  <a:srgbClr val="003366"/>
                </a:solidFill>
              </a:rPr>
              <a:t>in Hollywood</a:t>
            </a:r>
            <a:endParaRPr lang="en-US" sz="2200" dirty="0">
              <a:solidFill>
                <a:srgbClr val="003366"/>
              </a:solidFill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3366"/>
                </a:solidFill>
              </a:rPr>
              <a:t>Not feasible to comment on separate authors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rgbClr val="003366"/>
                </a:solidFill>
              </a:rPr>
              <a:t>High Analytical score due to the nature of the text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807706-F5BB-45E1-A029-1F0B476C2C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82" r="2" b="2"/>
          <a:stretch/>
        </p:blipFill>
        <p:spPr>
          <a:xfrm>
            <a:off x="4409136" y="10"/>
            <a:ext cx="4734863" cy="51434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1649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499B2-C4B4-4832-908E-BB89DC350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rgbClr val="003366"/>
                </a:solidFill>
              </a:rPr>
              <a:t>Aggregate</a:t>
            </a:r>
            <a:r>
              <a:rPr lang="pl-PL" dirty="0">
                <a:solidFill>
                  <a:srgbClr val="003366"/>
                </a:solidFill>
              </a:rPr>
              <a:t> </a:t>
            </a:r>
            <a:r>
              <a:rPr lang="pl-PL" dirty="0" err="1">
                <a:solidFill>
                  <a:srgbClr val="003366"/>
                </a:solidFill>
              </a:rPr>
              <a:t>results</a:t>
            </a:r>
            <a:endParaRPr lang="en-GB" dirty="0">
              <a:solidFill>
                <a:srgbClr val="003366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3AAEF0-BA7B-4563-B0EA-05B0C523E9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151335"/>
            <a:ext cx="8229600" cy="1420413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pl-PL" dirty="0" err="1">
                <a:solidFill>
                  <a:srgbClr val="003366"/>
                </a:solidFill>
              </a:rPr>
              <a:t>Future</a:t>
            </a:r>
            <a:r>
              <a:rPr lang="pl-PL" dirty="0">
                <a:solidFill>
                  <a:srgbClr val="003366"/>
                </a:solidFill>
              </a:rPr>
              <a:t> </a:t>
            </a:r>
            <a:r>
              <a:rPr lang="pl-PL" dirty="0" err="1">
                <a:solidFill>
                  <a:srgbClr val="003366"/>
                </a:solidFill>
              </a:rPr>
              <a:t>is</a:t>
            </a:r>
            <a:r>
              <a:rPr lang="pl-PL" dirty="0">
                <a:solidFill>
                  <a:srgbClr val="003366"/>
                </a:solidFill>
              </a:rPr>
              <a:t> </a:t>
            </a:r>
            <a:r>
              <a:rPr lang="pl-PL" dirty="0" err="1">
                <a:solidFill>
                  <a:srgbClr val="003366"/>
                </a:solidFill>
              </a:rPr>
              <a:t>very</a:t>
            </a:r>
            <a:r>
              <a:rPr lang="pl-PL" dirty="0">
                <a:solidFill>
                  <a:srgbClr val="003366"/>
                </a:solidFill>
              </a:rPr>
              <a:t> </a:t>
            </a:r>
            <a:r>
              <a:rPr lang="pl-PL" dirty="0" err="1">
                <a:solidFill>
                  <a:srgbClr val="003366"/>
                </a:solidFill>
              </a:rPr>
              <a:t>grim</a:t>
            </a:r>
            <a:r>
              <a:rPr lang="pl-PL" dirty="0">
                <a:solidFill>
                  <a:srgbClr val="003366"/>
                </a:solidFill>
              </a:rPr>
              <a:t> – </a:t>
            </a:r>
            <a:r>
              <a:rPr lang="en-GB" dirty="0">
                <a:solidFill>
                  <a:srgbClr val="003366"/>
                </a:solidFill>
              </a:rPr>
              <a:t>‘tone’ score is only 8.61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>
                <a:solidFill>
                  <a:srgbClr val="003366"/>
                </a:solidFill>
              </a:rPr>
              <a:t>‘Analytics’ score very high – 96.05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>
                <a:solidFill>
                  <a:srgbClr val="003366"/>
                </a:solidFill>
              </a:rPr>
              <a:t>Future is about ‘them’ (1.32) rather than ‘us’ (0.04), and they are mostly very ‘angry’ (1.72) males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0A531B3-AC49-499F-9986-23F1FE982A1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 rot="16200000">
            <a:off x="3666075" y="-637124"/>
            <a:ext cx="2022871" cy="844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004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8596B-E9C2-41B7-AEED-01CA7CD96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7211" y="137762"/>
            <a:ext cx="3364063" cy="898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100" dirty="0">
                <a:solidFill>
                  <a:srgbClr val="003366"/>
                </a:solidFill>
              </a:rPr>
              <a:t>Trivia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5C33438-7A74-4A7D-95D2-5C4AFF271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3" y="137762"/>
            <a:ext cx="2277765" cy="30577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9585C9-E642-48C9-AE49-1B560EE35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1423" y="225377"/>
            <a:ext cx="6497494" cy="46811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C8516D-DE4B-4F6E-A3D2-8F0C200E59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078" y="1846941"/>
            <a:ext cx="209550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764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264</Words>
  <Application>Microsoft Office PowerPoint</Application>
  <PresentationFormat>On-screen Show (16:9)</PresentationFormat>
  <Paragraphs>47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Garamond</vt:lpstr>
      <vt:lpstr>Wingdings</vt:lpstr>
      <vt:lpstr>Office Theme</vt:lpstr>
      <vt:lpstr>PowerPoint Presentation</vt:lpstr>
      <vt:lpstr>Roadmap</vt:lpstr>
      <vt:lpstr>The things of the past</vt:lpstr>
      <vt:lpstr>Future seen from the past</vt:lpstr>
      <vt:lpstr>Tools of torment</vt:lpstr>
      <vt:lpstr>Psalm 19:12 Who can discern his own errors?</vt:lpstr>
      <vt:lpstr>Hypotheses</vt:lpstr>
      <vt:lpstr>Aggregate results</vt:lpstr>
      <vt:lpstr>Trivia</vt:lpstr>
      <vt:lpstr>Trivia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Piotr Drzewiecki</dc:creator>
  <cp:lastModifiedBy>Piotr Drzewiecki</cp:lastModifiedBy>
  <cp:revision>4</cp:revision>
  <dcterms:created xsi:type="dcterms:W3CDTF">2019-12-05T23:38:02Z</dcterms:created>
  <dcterms:modified xsi:type="dcterms:W3CDTF">2019-12-06T02:07:38Z</dcterms:modified>
</cp:coreProperties>
</file>